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8" r:id="rId3"/>
    <p:sldId id="271" r:id="rId4"/>
    <p:sldId id="273" r:id="rId5"/>
    <p:sldId id="274" r:id="rId6"/>
    <p:sldId id="275" r:id="rId7"/>
    <p:sldId id="276" r:id="rId8"/>
    <p:sldId id="277" r:id="rId9"/>
    <p:sldId id="278"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2" autoAdjust="0"/>
    <p:restoredTop sz="94660"/>
  </p:normalViewPr>
  <p:slideViewPr>
    <p:cSldViewPr snapToGrid="0">
      <p:cViewPr>
        <p:scale>
          <a:sx n="60" d="100"/>
          <a:sy n="60" d="100"/>
        </p:scale>
        <p:origin x="-1062" y="-37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3A1C593-65D0-4073-BCC9-577B9352EA97}" type="datetimeFigureOut">
              <a:rPr lang="en-US" smtClean="0"/>
              <a:pPr/>
              <a:t>7/19/2020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B618960-8005-486C-9A75-10CB2AAC16F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A1C593-65D0-4073-BCC9-577B9352EA97}" type="datetimeFigureOut">
              <a:rPr lang="en-US" smtClean="0"/>
              <a:pPr/>
              <a:t>7/19/2020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A1C593-65D0-4073-BCC9-577B9352EA97}" type="datetimeFigureOut">
              <a:rPr lang="en-US" smtClean="0"/>
              <a:pPr/>
              <a:t>7/19/2020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A1C593-65D0-4073-BCC9-577B9352EA97}" type="datetimeFigureOut">
              <a:rPr lang="en-US" smtClean="0"/>
              <a:pPr/>
              <a:t>7/19/2020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pPr/>
              <a:t>7/19/2020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3A1C593-65D0-4073-BCC9-577B9352EA97}" type="datetimeFigureOut">
              <a:rPr lang="en-US" smtClean="0"/>
              <a:pPr/>
              <a:t>7/19/2020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3A1C593-65D0-4073-BCC9-577B9352EA97}" type="datetimeFigureOut">
              <a:rPr lang="en-US" smtClean="0"/>
              <a:pPr/>
              <a:t>7/19/2020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3A1C593-65D0-4073-BCC9-577B9352EA97}" type="datetimeFigureOut">
              <a:rPr lang="en-US" smtClean="0"/>
              <a:pPr/>
              <a:t>7/19/2020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pPr/>
              <a:t>7/19/2020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3A1C593-65D0-4073-BCC9-577B9352EA97}" type="datetimeFigureOut">
              <a:rPr lang="en-US" smtClean="0"/>
              <a:pPr/>
              <a:t>7/19/2020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7/19/2020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9B618960-8005-486C-9A75-10CB2AAC16F9}" type="slidenum">
              <a:rPr lang="en-US" smtClean="0"/>
              <a:pPr/>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3A1C593-65D0-4073-BCC9-577B9352EA97}" type="datetimeFigureOut">
              <a:rPr lang="en-US" smtClean="0"/>
              <a:pPr/>
              <a:t>7/19/2020</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B618960-8005-486C-9A75-10CB2AAC16F9}" type="slidenum">
              <a:rPr lang="en-US" smtClean="0"/>
              <a:pPr/>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US" sz="2800" b="1" dirty="0">
                <a:solidFill>
                  <a:srgbClr val="FFFF00"/>
                </a:solidFill>
              </a:rPr>
              <a:t>WELCOME</a:t>
            </a:r>
            <a:br>
              <a:rPr lang="en-US" sz="2800" b="1" dirty="0">
                <a:solidFill>
                  <a:srgbClr val="FFFF00"/>
                </a:solidFill>
              </a:rPr>
            </a:br>
            <a:r>
              <a:rPr lang="en-US" sz="2800" b="1" dirty="0">
                <a:solidFill>
                  <a:srgbClr val="FFFF00"/>
                </a:solidFill>
              </a:rPr>
              <a:t>Class: </a:t>
            </a:r>
            <a:r>
              <a:rPr lang="en-US" sz="2800" b="1" dirty="0" err="1">
                <a:solidFill>
                  <a:srgbClr val="FFFF00"/>
                </a:solidFill>
              </a:rPr>
              <a:t>B.Com</a:t>
            </a:r>
            <a:r>
              <a:rPr lang="en-US" sz="2800" b="1" dirty="0">
                <a:solidFill>
                  <a:srgbClr val="FFFF00"/>
                </a:solidFill>
              </a:rPr>
              <a:t> – Part-1 </a:t>
            </a:r>
            <a:br>
              <a:rPr lang="en-US" sz="2800" b="1" dirty="0">
                <a:solidFill>
                  <a:srgbClr val="FFFF00"/>
                </a:solidFill>
              </a:rPr>
            </a:br>
            <a:r>
              <a:rPr lang="en-US" sz="2800" b="1" dirty="0">
                <a:solidFill>
                  <a:srgbClr val="FFFF00"/>
                </a:solidFill>
              </a:rPr>
              <a:t>Subject: Financial </a:t>
            </a:r>
            <a:r>
              <a:rPr lang="en-US" sz="2800" b="1" dirty="0" smtClean="0">
                <a:solidFill>
                  <a:srgbClr val="FFFF00"/>
                </a:solidFill>
              </a:rPr>
              <a:t>Accounting</a:t>
            </a:r>
            <a:r>
              <a:rPr lang="en-US" sz="2800" b="1" dirty="0">
                <a:solidFill>
                  <a:srgbClr val="FFFF00"/>
                </a:solidFill>
              </a:rPr>
              <a:t/>
            </a:r>
            <a:br>
              <a:rPr lang="en-US" sz="2800" b="1" dirty="0">
                <a:solidFill>
                  <a:srgbClr val="FFFF00"/>
                </a:solidFill>
              </a:rPr>
            </a:br>
            <a:r>
              <a:rPr lang="en-US" sz="2800" b="1" dirty="0">
                <a:solidFill>
                  <a:srgbClr val="FFFF00"/>
                </a:solidFill>
              </a:rPr>
              <a:t>Topic –  </a:t>
            </a:r>
            <a:r>
              <a:rPr lang="en-US" sz="2800" b="1" dirty="0" smtClean="0">
                <a:solidFill>
                  <a:srgbClr val="FFFF00"/>
                </a:solidFill>
              </a:rPr>
              <a:t>Consignor and Consignee </a:t>
            </a:r>
            <a:r>
              <a:rPr lang="en-US" sz="2800" b="1" dirty="0">
                <a:solidFill>
                  <a:srgbClr val="FFFF00"/>
                </a:solidFill>
              </a:rPr>
              <a:t>: </a:t>
            </a:r>
            <a:r>
              <a:rPr lang="en-US" sz="2800" b="1" dirty="0" smtClean="0">
                <a:solidFill>
                  <a:srgbClr val="FFFF00"/>
                </a:solidFill>
              </a:rPr>
              <a:t/>
            </a:r>
            <a:br>
              <a:rPr lang="en-US" sz="2800" b="1" dirty="0" smtClean="0">
                <a:solidFill>
                  <a:srgbClr val="FFFF00"/>
                </a:solidFill>
              </a:rPr>
            </a:br>
            <a:r>
              <a:rPr lang="en-US" sz="2800" dirty="0" smtClean="0">
                <a:solidFill>
                  <a:srgbClr val="FFFF00"/>
                </a:solidFill>
              </a:rPr>
              <a:t>Rights, Duties, Advantages and Disadvantages</a:t>
            </a:r>
            <a:r>
              <a:rPr lang="en-US" sz="2800" b="1" dirty="0" smtClean="0">
                <a:solidFill>
                  <a:srgbClr val="FFFF00"/>
                </a:solidFill>
              </a:rPr>
              <a:t/>
            </a:r>
            <a:br>
              <a:rPr lang="en-US" sz="2800" b="1" dirty="0" smtClean="0">
                <a:solidFill>
                  <a:srgbClr val="FFFF00"/>
                </a:solidFill>
              </a:rPr>
            </a:br>
            <a:endParaRPr lang="en-US" sz="2800" dirty="0"/>
          </a:p>
        </p:txBody>
      </p:sp>
      <p:sp>
        <p:nvSpPr>
          <p:cNvPr id="3" name="Subtitle 2"/>
          <p:cNvSpPr>
            <a:spLocks noGrp="1"/>
          </p:cNvSpPr>
          <p:nvPr>
            <p:ph type="subTitle" idx="1"/>
          </p:nvPr>
        </p:nvSpPr>
        <p:spPr/>
        <p:txBody>
          <a:bodyPr>
            <a:normAutofit fontScale="77500" lnSpcReduction="20000"/>
          </a:bodyPr>
          <a:lstStyle/>
          <a:p>
            <a:pPr algn="ctr"/>
            <a:r>
              <a:rPr lang="en-US" b="1" u="sng" dirty="0"/>
              <a:t>Prepared By</a:t>
            </a:r>
          </a:p>
          <a:p>
            <a:pPr algn="ctr">
              <a:spcBef>
                <a:spcPts val="200"/>
              </a:spcBef>
            </a:pPr>
            <a:r>
              <a:rPr lang="en-US" b="1" dirty="0"/>
              <a:t> Dr. SHAHID IQBAL </a:t>
            </a:r>
          </a:p>
          <a:p>
            <a:pPr algn="ctr">
              <a:spcBef>
                <a:spcPts val="200"/>
              </a:spcBef>
            </a:pPr>
            <a:r>
              <a:rPr lang="en-US" b="1" dirty="0"/>
              <a:t>Guest Faculty</a:t>
            </a:r>
          </a:p>
          <a:p>
            <a:pPr algn="ctr">
              <a:spcBef>
                <a:spcPts val="200"/>
              </a:spcBef>
            </a:pPr>
            <a:r>
              <a:rPr lang="en-US" b="1" dirty="0"/>
              <a:t>Marwari College, Darbhanga,</a:t>
            </a:r>
          </a:p>
          <a:p>
            <a:pPr algn="ctr">
              <a:spcBef>
                <a:spcPts val="200"/>
              </a:spcBef>
            </a:pPr>
            <a:r>
              <a:rPr lang="en-US" b="1" dirty="0"/>
              <a:t>Mobile no. and </a:t>
            </a:r>
            <a:r>
              <a:rPr lang="en-US" b="1" dirty="0" err="1"/>
              <a:t>whatsup</a:t>
            </a:r>
            <a:r>
              <a:rPr lang="en-US" b="1" dirty="0"/>
              <a:t> no. : 7004160257</a:t>
            </a:r>
          </a:p>
          <a:p>
            <a:pPr algn="ctr">
              <a:spcBef>
                <a:spcPts val="200"/>
              </a:spcBef>
            </a:pPr>
            <a:r>
              <a:rPr lang="en-US" b="1" dirty="0"/>
              <a:t>Email ID: </a:t>
            </a:r>
            <a:r>
              <a:rPr lang="en-US" b="1" dirty="0" err="1"/>
              <a:t>shahidlnmu@gmail.Com</a:t>
            </a:r>
            <a:endParaRPr lang="en-US" b="1" dirty="0"/>
          </a:p>
          <a:p>
            <a:pPr algn="ctr"/>
            <a:endParaRPr lang="en-US" dirty="0"/>
          </a:p>
          <a:p>
            <a:pPr algn="ctr"/>
            <a:endParaRPr lang="en-US" dirty="0"/>
          </a:p>
        </p:txBody>
      </p:sp>
    </p:spTree>
    <p:extLst>
      <p:ext uri="{BB962C8B-B14F-4D97-AF65-F5344CB8AC3E}">
        <p14:creationId xmlns="" xmlns:p14="http://schemas.microsoft.com/office/powerpoint/2010/main" val="3072013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0CFCEB4-A7AD-4286-AD3C-AC5AA33B5A1D}"/>
              </a:ext>
            </a:extLst>
          </p:cNvPr>
          <p:cNvSpPr>
            <a:spLocks noGrp="1"/>
          </p:cNvSpPr>
          <p:nvPr>
            <p:ph type="title"/>
          </p:nvPr>
        </p:nvSpPr>
        <p:spPr/>
        <p:txBody>
          <a:bodyPr/>
          <a:lstStyle/>
          <a:p>
            <a:pPr algn="ctr"/>
            <a:r>
              <a:rPr lang="en-US" dirty="0"/>
              <a:t>Thanks </a:t>
            </a:r>
          </a:p>
        </p:txBody>
      </p:sp>
      <p:sp>
        <p:nvSpPr>
          <p:cNvPr id="3" name="Text Placeholder 2">
            <a:extLst>
              <a:ext uri="{FF2B5EF4-FFF2-40B4-BE49-F238E27FC236}">
                <a16:creationId xmlns="" xmlns:a16="http://schemas.microsoft.com/office/drawing/2014/main" id="{AE05A4C2-A4ED-40BF-8F9D-8E298FF2E77F}"/>
              </a:ext>
            </a:extLst>
          </p:cNvPr>
          <p:cNvSpPr>
            <a:spLocks noGrp="1"/>
          </p:cNvSpPr>
          <p:nvPr>
            <p:ph type="body" idx="1"/>
          </p:nvPr>
        </p:nvSpPr>
        <p:spPr/>
        <p:txBody>
          <a:bodyPr/>
          <a:lstStyle/>
          <a:p>
            <a:pPr algn="ctr"/>
            <a:r>
              <a:rPr lang="en-US" dirty="0"/>
              <a:t>Keep learning, keep growing</a:t>
            </a:r>
          </a:p>
        </p:txBody>
      </p:sp>
    </p:spTree>
    <p:extLst>
      <p:ext uri="{BB962C8B-B14F-4D97-AF65-F5344CB8AC3E}">
        <p14:creationId xmlns="" xmlns:p14="http://schemas.microsoft.com/office/powerpoint/2010/main" val="534052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9349BE-0FEE-4463-8979-BAD568B9DC92}"/>
              </a:ext>
            </a:extLst>
          </p:cNvPr>
          <p:cNvSpPr>
            <a:spLocks noGrp="1"/>
          </p:cNvSpPr>
          <p:nvPr>
            <p:ph type="title"/>
          </p:nvPr>
        </p:nvSpPr>
        <p:spPr>
          <a:xfrm>
            <a:off x="609600" y="2075730"/>
            <a:ext cx="2874579" cy="1143000"/>
          </a:xfrm>
        </p:spPr>
        <p:txBody>
          <a:bodyPr>
            <a:normAutofit/>
          </a:bodyPr>
          <a:lstStyle/>
          <a:p>
            <a:pPr algn="ctr"/>
            <a:r>
              <a:rPr lang="en-US" sz="2800" b="1" dirty="0" smtClean="0"/>
              <a:t>Rights </a:t>
            </a:r>
            <a:r>
              <a:rPr lang="en-US" sz="2800" b="1" dirty="0" smtClean="0"/>
              <a:t>of the </a:t>
            </a:r>
            <a:r>
              <a:rPr lang="en-US" sz="2800" b="1" dirty="0" smtClean="0"/>
              <a:t>Consignee</a:t>
            </a:r>
            <a:endParaRPr lang="en-US" sz="2800" b="1" dirty="0"/>
          </a:p>
        </p:txBody>
      </p:sp>
      <p:sp>
        <p:nvSpPr>
          <p:cNvPr id="3" name="Content Placeholder 2">
            <a:extLst>
              <a:ext uri="{FF2B5EF4-FFF2-40B4-BE49-F238E27FC236}">
                <a16:creationId xmlns="" xmlns:a16="http://schemas.microsoft.com/office/drawing/2014/main" id="{730495F9-8A62-401C-993E-297B0996C2FA}"/>
              </a:ext>
            </a:extLst>
          </p:cNvPr>
          <p:cNvSpPr>
            <a:spLocks noGrp="1"/>
          </p:cNvSpPr>
          <p:nvPr>
            <p:ph idx="1"/>
          </p:nvPr>
        </p:nvSpPr>
        <p:spPr>
          <a:xfrm>
            <a:off x="3326524" y="751396"/>
            <a:ext cx="8325546" cy="5536903"/>
          </a:xfrm>
        </p:spPr>
        <p:txBody>
          <a:bodyPr>
            <a:noAutofit/>
          </a:bodyPr>
          <a:lstStyle/>
          <a:p>
            <a:pPr marL="342900" indent="-342900" algn="just">
              <a:buNone/>
            </a:pPr>
            <a:endParaRPr lang="en-US" b="1" dirty="0" smtClean="0">
              <a:solidFill>
                <a:srgbClr val="FF0000"/>
              </a:solidFill>
              <a:latin typeface="+mj-lt"/>
            </a:endParaRPr>
          </a:p>
          <a:p>
            <a:pPr algn="just"/>
            <a:r>
              <a:rPr lang="en-US" dirty="0" smtClean="0">
                <a:latin typeface="+mj-lt"/>
              </a:rPr>
              <a:t>To receive compensation or commission for merchandise sold for the account of the consignor</a:t>
            </a:r>
          </a:p>
          <a:p>
            <a:pPr algn="just"/>
            <a:r>
              <a:rPr lang="en-US" dirty="0" smtClean="0">
                <a:latin typeface="+mj-lt"/>
              </a:rPr>
              <a:t>To receive reimbursement for expenditures such as freight &amp; insurance made in connection with consignment </a:t>
            </a:r>
          </a:p>
          <a:p>
            <a:pPr algn="just"/>
            <a:r>
              <a:rPr lang="en-US" dirty="0" smtClean="0">
                <a:latin typeface="+mj-lt"/>
              </a:rPr>
              <a:t>To sell consigned merchandise on credit if the consignor has not forbidden credit sales</a:t>
            </a:r>
          </a:p>
          <a:p>
            <a:pPr algn="just"/>
            <a:r>
              <a:rPr lang="en-US" dirty="0" smtClean="0">
                <a:latin typeface="+mj-lt"/>
              </a:rPr>
              <a:t>To make the usual warranties as to the quality of the consigned merchandise and to bind the consignor honor such warranties</a:t>
            </a:r>
          </a:p>
        </p:txBody>
      </p:sp>
    </p:spTree>
    <p:extLst>
      <p:ext uri="{BB962C8B-B14F-4D97-AF65-F5344CB8AC3E}">
        <p14:creationId xmlns="" xmlns:p14="http://schemas.microsoft.com/office/powerpoint/2010/main" val="197165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9349BE-0FEE-4463-8979-BAD568B9DC92}"/>
              </a:ext>
            </a:extLst>
          </p:cNvPr>
          <p:cNvSpPr>
            <a:spLocks noGrp="1"/>
          </p:cNvSpPr>
          <p:nvPr>
            <p:ph type="title"/>
          </p:nvPr>
        </p:nvSpPr>
        <p:spPr>
          <a:xfrm>
            <a:off x="609600" y="2075730"/>
            <a:ext cx="2874579" cy="1143000"/>
          </a:xfrm>
        </p:spPr>
        <p:txBody>
          <a:bodyPr>
            <a:normAutofit/>
          </a:bodyPr>
          <a:lstStyle/>
          <a:p>
            <a:pPr algn="ctr"/>
            <a:r>
              <a:rPr lang="en-US" sz="2800" b="1" dirty="0" smtClean="0"/>
              <a:t>Duties </a:t>
            </a:r>
            <a:r>
              <a:rPr lang="en-US" sz="2800" b="1" dirty="0" smtClean="0"/>
              <a:t>of the </a:t>
            </a:r>
            <a:r>
              <a:rPr lang="en-US" sz="2800" b="1" dirty="0" smtClean="0"/>
              <a:t>Consignee</a:t>
            </a:r>
            <a:endParaRPr lang="en-US" sz="2800" b="1" dirty="0"/>
          </a:p>
        </p:txBody>
      </p:sp>
      <p:sp>
        <p:nvSpPr>
          <p:cNvPr id="3" name="Content Placeholder 2">
            <a:extLst>
              <a:ext uri="{FF2B5EF4-FFF2-40B4-BE49-F238E27FC236}">
                <a16:creationId xmlns="" xmlns:a16="http://schemas.microsoft.com/office/drawing/2014/main" id="{730495F9-8A62-401C-993E-297B0996C2FA}"/>
              </a:ext>
            </a:extLst>
          </p:cNvPr>
          <p:cNvSpPr>
            <a:spLocks noGrp="1"/>
          </p:cNvSpPr>
          <p:nvPr>
            <p:ph idx="1"/>
          </p:nvPr>
        </p:nvSpPr>
        <p:spPr>
          <a:xfrm>
            <a:off x="3326524" y="751396"/>
            <a:ext cx="8325546" cy="5536903"/>
          </a:xfrm>
        </p:spPr>
        <p:txBody>
          <a:bodyPr>
            <a:noAutofit/>
          </a:bodyPr>
          <a:lstStyle/>
          <a:p>
            <a:pPr marL="0" indent="0" algn="just">
              <a:buNone/>
            </a:pPr>
            <a:endParaRPr lang="en-US" sz="2400" b="1" dirty="0" smtClean="0">
              <a:latin typeface="+mj-lt"/>
            </a:endParaRPr>
          </a:p>
          <a:p>
            <a:pPr algn="just"/>
            <a:r>
              <a:rPr lang="en-US" sz="2400" dirty="0" smtClean="0">
                <a:latin typeface="+mj-lt"/>
              </a:rPr>
              <a:t>To give reasonable care and protection in relation to the nature of the consigned merchandise</a:t>
            </a:r>
          </a:p>
          <a:p>
            <a:pPr algn="just"/>
            <a:r>
              <a:rPr lang="en-US" sz="2400" dirty="0" smtClean="0">
                <a:latin typeface="+mj-lt"/>
              </a:rPr>
              <a:t>To keep the consigned merchandise separate from owned inventories or be able to identify the consigned merchandise. Similarly, the consignee must identify and segregate the consignment accounts receivable from other receivables</a:t>
            </a:r>
          </a:p>
          <a:p>
            <a:pPr algn="just"/>
            <a:r>
              <a:rPr lang="en-US" sz="2400" dirty="0" smtClean="0">
                <a:latin typeface="+mj-lt"/>
              </a:rPr>
              <a:t>To use care in extending credit on sales of consigned merchandise and to be diligent insetting prices on consigned on consigned merchandise and in collecting consignment Accounts Receivables</a:t>
            </a:r>
          </a:p>
          <a:p>
            <a:pPr algn="just"/>
            <a:r>
              <a:rPr lang="en-US" sz="2400" dirty="0" smtClean="0">
                <a:latin typeface="+mj-lt"/>
              </a:rPr>
              <a:t>To render complete report of sales of consigned merchandise and to make appropriate and timely payments to the consignor</a:t>
            </a:r>
          </a:p>
          <a:p>
            <a:pPr algn="just"/>
            <a:endParaRPr lang="en-US" sz="2400" dirty="0">
              <a:latin typeface="+mj-lt"/>
            </a:endParaRPr>
          </a:p>
        </p:txBody>
      </p:sp>
    </p:spTree>
    <p:extLst>
      <p:ext uri="{BB962C8B-B14F-4D97-AF65-F5344CB8AC3E}">
        <p14:creationId xmlns="" xmlns:p14="http://schemas.microsoft.com/office/powerpoint/2010/main" val="197165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9349BE-0FEE-4463-8979-BAD568B9DC92}"/>
              </a:ext>
            </a:extLst>
          </p:cNvPr>
          <p:cNvSpPr>
            <a:spLocks noGrp="1"/>
          </p:cNvSpPr>
          <p:nvPr>
            <p:ph type="title"/>
          </p:nvPr>
        </p:nvSpPr>
        <p:spPr>
          <a:xfrm>
            <a:off x="499239" y="2075730"/>
            <a:ext cx="2638100" cy="1143000"/>
          </a:xfrm>
        </p:spPr>
        <p:txBody>
          <a:bodyPr>
            <a:normAutofit/>
          </a:bodyPr>
          <a:lstStyle/>
          <a:p>
            <a:pPr algn="ctr"/>
            <a:r>
              <a:rPr lang="en-US" sz="2800" b="1" dirty="0" smtClean="0"/>
              <a:t>Duties </a:t>
            </a:r>
            <a:r>
              <a:rPr lang="en-US" sz="2800" b="1" dirty="0" smtClean="0"/>
              <a:t>of the </a:t>
            </a:r>
            <a:r>
              <a:rPr lang="en-US" sz="2800" b="1" dirty="0" smtClean="0"/>
              <a:t>Consignor</a:t>
            </a:r>
            <a:endParaRPr lang="en-US" sz="2800" b="1" dirty="0"/>
          </a:p>
        </p:txBody>
      </p:sp>
      <p:sp>
        <p:nvSpPr>
          <p:cNvPr id="3" name="Content Placeholder 2">
            <a:extLst>
              <a:ext uri="{FF2B5EF4-FFF2-40B4-BE49-F238E27FC236}">
                <a16:creationId xmlns="" xmlns:a16="http://schemas.microsoft.com/office/drawing/2014/main" id="{730495F9-8A62-401C-993E-297B0996C2FA}"/>
              </a:ext>
            </a:extLst>
          </p:cNvPr>
          <p:cNvSpPr>
            <a:spLocks noGrp="1"/>
          </p:cNvSpPr>
          <p:nvPr>
            <p:ph idx="1"/>
          </p:nvPr>
        </p:nvSpPr>
        <p:spPr>
          <a:xfrm>
            <a:off x="3137338" y="577970"/>
            <a:ext cx="8514732" cy="5536903"/>
          </a:xfrm>
        </p:spPr>
        <p:txBody>
          <a:bodyPr>
            <a:noAutofit/>
          </a:bodyPr>
          <a:lstStyle/>
          <a:p>
            <a:pPr algn="just"/>
            <a:r>
              <a:rPr lang="en-US" sz="2300" dirty="0" smtClean="0">
                <a:latin typeface="+mj-lt"/>
              </a:rPr>
              <a:t>The goods carriage has a valid registration to carry the hazardous goods.</a:t>
            </a:r>
          </a:p>
          <a:p>
            <a:pPr algn="just"/>
            <a:r>
              <a:rPr lang="en-US" sz="2300" dirty="0" smtClean="0">
                <a:latin typeface="+mj-lt"/>
              </a:rPr>
              <a:t>The vehicle is equipped with necessary First-aid, Safety equipment's and antidotes as may be necessary.</a:t>
            </a:r>
          </a:p>
          <a:p>
            <a:pPr algn="just"/>
            <a:r>
              <a:rPr lang="en-US" sz="2300" dirty="0" smtClean="0">
                <a:latin typeface="+mj-lt"/>
              </a:rPr>
              <a:t>The transporter or owner of the goods carriage has full and adequate information about the dangerous or hazardous goods being transported.</a:t>
            </a:r>
          </a:p>
          <a:p>
            <a:pPr algn="just"/>
            <a:r>
              <a:rPr lang="en-US" sz="2300" dirty="0" smtClean="0">
                <a:latin typeface="+mj-lt"/>
              </a:rPr>
              <a:t>The driver of the goods carriage is to be trained in handling the dangers posed during transport of such goods.</a:t>
            </a:r>
          </a:p>
          <a:p>
            <a:pPr algn="just"/>
            <a:r>
              <a:rPr lang="en-US" sz="2300" dirty="0" smtClean="0">
                <a:latin typeface="+mj-lt"/>
              </a:rPr>
              <a:t>Every consignor shall supply to the owner of the goods carriage full and adequate information about the dangerous or hazardous goods, being transported as to enable such owner and its driver to:</a:t>
            </a:r>
          </a:p>
          <a:p>
            <a:pPr algn="just"/>
            <a:r>
              <a:rPr lang="en-US" sz="2300" dirty="0" smtClean="0">
                <a:latin typeface="+mj-lt"/>
              </a:rPr>
              <a:t>Comply with the requirements of rules 129 to 137</a:t>
            </a:r>
          </a:p>
          <a:p>
            <a:pPr algn="just"/>
            <a:r>
              <a:rPr lang="en-US" sz="2300" dirty="0" smtClean="0">
                <a:latin typeface="+mj-lt"/>
              </a:rPr>
              <a:t>To make aware of the risks created by such goods to health or safety of any person.</a:t>
            </a:r>
          </a:p>
          <a:p>
            <a:pPr algn="just"/>
            <a:endParaRPr lang="en-US" sz="2300" dirty="0">
              <a:latin typeface="+mj-lt"/>
            </a:endParaRPr>
          </a:p>
        </p:txBody>
      </p:sp>
    </p:spTree>
    <p:extLst>
      <p:ext uri="{BB962C8B-B14F-4D97-AF65-F5344CB8AC3E}">
        <p14:creationId xmlns="" xmlns:p14="http://schemas.microsoft.com/office/powerpoint/2010/main" val="197165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9349BE-0FEE-4463-8979-BAD568B9DC92}"/>
              </a:ext>
            </a:extLst>
          </p:cNvPr>
          <p:cNvSpPr>
            <a:spLocks noGrp="1"/>
          </p:cNvSpPr>
          <p:nvPr>
            <p:ph type="title"/>
          </p:nvPr>
        </p:nvSpPr>
        <p:spPr>
          <a:xfrm>
            <a:off x="499239" y="2075730"/>
            <a:ext cx="2638100" cy="1143000"/>
          </a:xfrm>
        </p:spPr>
        <p:txBody>
          <a:bodyPr>
            <a:normAutofit/>
          </a:bodyPr>
          <a:lstStyle/>
          <a:p>
            <a:pPr algn="ctr"/>
            <a:r>
              <a:rPr lang="en-US" sz="2800" b="1" dirty="0" smtClean="0"/>
              <a:t>Advantages To Consignor</a:t>
            </a:r>
            <a:endParaRPr lang="en-US" sz="2800" b="1" dirty="0" smtClean="0"/>
          </a:p>
        </p:txBody>
      </p:sp>
      <p:sp>
        <p:nvSpPr>
          <p:cNvPr id="3" name="Content Placeholder 2">
            <a:extLst>
              <a:ext uri="{FF2B5EF4-FFF2-40B4-BE49-F238E27FC236}">
                <a16:creationId xmlns="" xmlns:a16="http://schemas.microsoft.com/office/drawing/2014/main" id="{730495F9-8A62-401C-993E-297B0996C2FA}"/>
              </a:ext>
            </a:extLst>
          </p:cNvPr>
          <p:cNvSpPr>
            <a:spLocks noGrp="1"/>
          </p:cNvSpPr>
          <p:nvPr>
            <p:ph idx="1"/>
          </p:nvPr>
        </p:nvSpPr>
        <p:spPr>
          <a:xfrm>
            <a:off x="3137338" y="577970"/>
            <a:ext cx="8514732" cy="5536903"/>
          </a:xfrm>
        </p:spPr>
        <p:txBody>
          <a:bodyPr>
            <a:noAutofit/>
          </a:bodyPr>
          <a:lstStyle/>
          <a:p>
            <a:pPr algn="just"/>
            <a:r>
              <a:rPr lang="en-US" sz="2400" dirty="0" smtClean="0">
                <a:latin typeface="+mj-lt"/>
              </a:rPr>
              <a:t>Increased </a:t>
            </a:r>
            <a:r>
              <a:rPr lang="en-US" sz="2400" dirty="0" smtClean="0">
                <a:latin typeface="+mj-lt"/>
              </a:rPr>
              <a:t>sales and margin if the consignor is assigning the responsibility of the goods to a skilled and experienced consignee.</a:t>
            </a:r>
          </a:p>
          <a:p>
            <a:pPr algn="just"/>
            <a:r>
              <a:rPr lang="en-US" sz="2400" dirty="0" smtClean="0">
                <a:latin typeface="+mj-lt"/>
              </a:rPr>
              <a:t>Since the ownership is with the consignor, he may at any time reclaim those goods in the case of any default from the consignee’s end.</a:t>
            </a:r>
          </a:p>
          <a:p>
            <a:pPr algn="just"/>
            <a:r>
              <a:rPr lang="en-US" sz="2400" dirty="0" smtClean="0">
                <a:latin typeface="+mj-lt"/>
              </a:rPr>
              <a:t>Inventory holding costs are lessened as the goods are sent to the consignee and are in his possession.</a:t>
            </a:r>
          </a:p>
          <a:p>
            <a:pPr algn="just"/>
            <a:r>
              <a:rPr lang="en-US" sz="2400" dirty="0" smtClean="0">
                <a:latin typeface="+mj-lt"/>
              </a:rPr>
              <a:t>If the sellers want to increase their sales and do not have time to promote their product or look after the customers, they prefer hiring an agent to look after the same.</a:t>
            </a:r>
          </a:p>
          <a:p>
            <a:pPr algn="just"/>
            <a:r>
              <a:rPr lang="en-US" sz="2400" dirty="0" smtClean="0">
                <a:latin typeface="+mj-lt"/>
              </a:rPr>
              <a:t>If the consignee is well versed with the buyers, market, product, etc. he may sell the product very fast. Hence this would lead to product expansion, better market share, increased sales, etc.</a:t>
            </a:r>
            <a:endParaRPr lang="en-US" sz="2400" dirty="0">
              <a:latin typeface="+mj-lt"/>
            </a:endParaRPr>
          </a:p>
        </p:txBody>
      </p:sp>
    </p:spTree>
    <p:extLst>
      <p:ext uri="{BB962C8B-B14F-4D97-AF65-F5344CB8AC3E}">
        <p14:creationId xmlns="" xmlns:p14="http://schemas.microsoft.com/office/powerpoint/2010/main" val="197165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9349BE-0FEE-4463-8979-BAD568B9DC92}"/>
              </a:ext>
            </a:extLst>
          </p:cNvPr>
          <p:cNvSpPr>
            <a:spLocks noGrp="1"/>
          </p:cNvSpPr>
          <p:nvPr>
            <p:ph type="title"/>
          </p:nvPr>
        </p:nvSpPr>
        <p:spPr>
          <a:xfrm>
            <a:off x="499239" y="2075730"/>
            <a:ext cx="2638100" cy="1143000"/>
          </a:xfrm>
        </p:spPr>
        <p:txBody>
          <a:bodyPr>
            <a:normAutofit/>
          </a:bodyPr>
          <a:lstStyle/>
          <a:p>
            <a:pPr algn="ctr"/>
            <a:r>
              <a:rPr lang="en-US" sz="2800" b="1" dirty="0" smtClean="0"/>
              <a:t>Disadvantages To Consignor</a:t>
            </a:r>
            <a:endParaRPr lang="en-US" sz="2800" b="1" dirty="0" smtClean="0"/>
          </a:p>
        </p:txBody>
      </p:sp>
      <p:sp>
        <p:nvSpPr>
          <p:cNvPr id="3" name="Content Placeholder 2">
            <a:extLst>
              <a:ext uri="{FF2B5EF4-FFF2-40B4-BE49-F238E27FC236}">
                <a16:creationId xmlns="" xmlns:a16="http://schemas.microsoft.com/office/drawing/2014/main" id="{730495F9-8A62-401C-993E-297B0996C2FA}"/>
              </a:ext>
            </a:extLst>
          </p:cNvPr>
          <p:cNvSpPr>
            <a:spLocks noGrp="1"/>
          </p:cNvSpPr>
          <p:nvPr>
            <p:ph idx="1"/>
          </p:nvPr>
        </p:nvSpPr>
        <p:spPr>
          <a:xfrm>
            <a:off x="3137338" y="577970"/>
            <a:ext cx="8514732" cy="5536903"/>
          </a:xfrm>
        </p:spPr>
        <p:txBody>
          <a:bodyPr>
            <a:noAutofit/>
          </a:bodyPr>
          <a:lstStyle/>
          <a:p>
            <a:pPr algn="just"/>
            <a:r>
              <a:rPr lang="en-US" sz="2200" dirty="0" smtClean="0">
                <a:latin typeface="+mj-lt"/>
              </a:rPr>
              <a:t>Since </a:t>
            </a:r>
            <a:r>
              <a:rPr lang="en-US" sz="2200" dirty="0" smtClean="0">
                <a:latin typeface="+mj-lt"/>
              </a:rPr>
              <a:t>the consignee is not the owner and doesn’t face any monetary risk, he may not take this agreement seriously. Hence, he may not promote sales.</a:t>
            </a:r>
          </a:p>
          <a:p>
            <a:pPr algn="just"/>
            <a:r>
              <a:rPr lang="en-US" sz="2200" dirty="0" smtClean="0">
                <a:latin typeface="+mj-lt"/>
              </a:rPr>
              <a:t>Sometimes the consignor pays huge shipping charges by shipping a large amount of inventory instead of paying for smaller inventories to the consignee. However, the goods may or may not sell. So, if the goods don’t sell, he suffers a huge loss as he remains to be the owner and they still have to count it as a part of his cost assessment.</a:t>
            </a:r>
          </a:p>
          <a:p>
            <a:pPr algn="just"/>
            <a:r>
              <a:rPr lang="en-US" sz="2200" dirty="0" smtClean="0">
                <a:latin typeface="+mj-lt"/>
              </a:rPr>
              <a:t>The consignor has to keep waiting for the payment creating uncertainty in regards to when and how much will be receipt of the sales proceeds from the consignee. So, until there is a sale of all or some of the goods, the consignor has to wait for the payment leading to an imbalance in cash flows.</a:t>
            </a:r>
          </a:p>
          <a:p>
            <a:pPr algn="just"/>
            <a:r>
              <a:rPr lang="en-US" sz="2200" dirty="0" smtClean="0">
                <a:latin typeface="+mj-lt"/>
              </a:rPr>
              <a:t>If the consignor sells the product directly into the market, he may earn comparatively higher revenue by removing the excess profit margin of the consignee.</a:t>
            </a:r>
            <a:endParaRPr lang="en-US" sz="2200" dirty="0">
              <a:latin typeface="+mj-lt"/>
            </a:endParaRPr>
          </a:p>
        </p:txBody>
      </p:sp>
    </p:spTree>
    <p:extLst>
      <p:ext uri="{BB962C8B-B14F-4D97-AF65-F5344CB8AC3E}">
        <p14:creationId xmlns="" xmlns:p14="http://schemas.microsoft.com/office/powerpoint/2010/main" val="197165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9349BE-0FEE-4463-8979-BAD568B9DC92}"/>
              </a:ext>
            </a:extLst>
          </p:cNvPr>
          <p:cNvSpPr>
            <a:spLocks noGrp="1"/>
          </p:cNvSpPr>
          <p:nvPr>
            <p:ph type="title"/>
          </p:nvPr>
        </p:nvSpPr>
        <p:spPr>
          <a:xfrm>
            <a:off x="499239" y="2075730"/>
            <a:ext cx="2638100" cy="1143000"/>
          </a:xfrm>
        </p:spPr>
        <p:txBody>
          <a:bodyPr>
            <a:normAutofit/>
          </a:bodyPr>
          <a:lstStyle/>
          <a:p>
            <a:pPr algn="ctr"/>
            <a:r>
              <a:rPr lang="en-US" sz="2800" b="1" dirty="0" smtClean="0"/>
              <a:t>A</a:t>
            </a:r>
            <a:r>
              <a:rPr lang="en-US" sz="2800" b="1" dirty="0" smtClean="0"/>
              <a:t>dvantages To Consignee</a:t>
            </a:r>
            <a:endParaRPr lang="en-US" sz="2800" b="1" dirty="0" smtClean="0"/>
          </a:p>
        </p:txBody>
      </p:sp>
      <p:sp>
        <p:nvSpPr>
          <p:cNvPr id="3" name="Content Placeholder 2">
            <a:extLst>
              <a:ext uri="{FF2B5EF4-FFF2-40B4-BE49-F238E27FC236}">
                <a16:creationId xmlns="" xmlns:a16="http://schemas.microsoft.com/office/drawing/2014/main" id="{730495F9-8A62-401C-993E-297B0996C2FA}"/>
              </a:ext>
            </a:extLst>
          </p:cNvPr>
          <p:cNvSpPr>
            <a:spLocks noGrp="1"/>
          </p:cNvSpPr>
          <p:nvPr>
            <p:ph idx="1"/>
          </p:nvPr>
        </p:nvSpPr>
        <p:spPr>
          <a:xfrm>
            <a:off x="3137338" y="1177079"/>
            <a:ext cx="8514732" cy="3867906"/>
          </a:xfrm>
        </p:spPr>
        <p:txBody>
          <a:bodyPr>
            <a:noAutofit/>
          </a:bodyPr>
          <a:lstStyle/>
          <a:p>
            <a:pPr algn="just"/>
            <a:r>
              <a:rPr lang="en-US" sz="2400" dirty="0" smtClean="0">
                <a:latin typeface="+mj-lt"/>
              </a:rPr>
              <a:t>The consignee has to pay for only those goods that are sold.</a:t>
            </a:r>
          </a:p>
          <a:p>
            <a:pPr algn="just"/>
            <a:r>
              <a:rPr lang="en-US" sz="2400" dirty="0" smtClean="0">
                <a:latin typeface="+mj-lt"/>
              </a:rPr>
              <a:t>The consignee sometimes doesn’t have to pay for some expenses if it agreed as per the agreement.</a:t>
            </a:r>
          </a:p>
          <a:p>
            <a:pPr algn="just"/>
            <a:r>
              <a:rPr lang="en-US" sz="2400" dirty="0" smtClean="0">
                <a:latin typeface="+mj-lt"/>
              </a:rPr>
              <a:t>If the consignee is well versed with the product, he may sell the goods faster thereby increasing his share of revenue.</a:t>
            </a:r>
          </a:p>
          <a:p>
            <a:pPr algn="just"/>
            <a:r>
              <a:rPr lang="en-US" sz="2400" dirty="0" smtClean="0">
                <a:latin typeface="+mj-lt"/>
              </a:rPr>
              <a:t>In the case of huge demand, he may earn higher revenue. As he need not incur any expense of the shipping also not to worry about the lead time.</a:t>
            </a:r>
            <a:endParaRPr lang="en-US" sz="2400" dirty="0">
              <a:latin typeface="+mj-lt"/>
            </a:endParaRPr>
          </a:p>
        </p:txBody>
      </p:sp>
    </p:spTree>
    <p:extLst>
      <p:ext uri="{BB962C8B-B14F-4D97-AF65-F5344CB8AC3E}">
        <p14:creationId xmlns="" xmlns:p14="http://schemas.microsoft.com/office/powerpoint/2010/main" val="197165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9349BE-0FEE-4463-8979-BAD568B9DC92}"/>
              </a:ext>
            </a:extLst>
          </p:cNvPr>
          <p:cNvSpPr>
            <a:spLocks noGrp="1"/>
          </p:cNvSpPr>
          <p:nvPr>
            <p:ph type="title"/>
          </p:nvPr>
        </p:nvSpPr>
        <p:spPr>
          <a:xfrm>
            <a:off x="499239" y="2075730"/>
            <a:ext cx="2638100" cy="1143000"/>
          </a:xfrm>
        </p:spPr>
        <p:txBody>
          <a:bodyPr>
            <a:normAutofit/>
          </a:bodyPr>
          <a:lstStyle/>
          <a:p>
            <a:pPr algn="ctr"/>
            <a:r>
              <a:rPr lang="en-US" sz="2800" b="1" dirty="0" smtClean="0"/>
              <a:t>Disadvantages To Consignee</a:t>
            </a:r>
            <a:endParaRPr lang="en-US" sz="2800" b="1" dirty="0" smtClean="0"/>
          </a:p>
        </p:txBody>
      </p:sp>
      <p:sp>
        <p:nvSpPr>
          <p:cNvPr id="3" name="Content Placeholder 2">
            <a:extLst>
              <a:ext uri="{FF2B5EF4-FFF2-40B4-BE49-F238E27FC236}">
                <a16:creationId xmlns="" xmlns:a16="http://schemas.microsoft.com/office/drawing/2014/main" id="{730495F9-8A62-401C-993E-297B0996C2FA}"/>
              </a:ext>
            </a:extLst>
          </p:cNvPr>
          <p:cNvSpPr>
            <a:spLocks noGrp="1"/>
          </p:cNvSpPr>
          <p:nvPr>
            <p:ph idx="1"/>
          </p:nvPr>
        </p:nvSpPr>
        <p:spPr>
          <a:xfrm>
            <a:off x="3137338" y="577970"/>
            <a:ext cx="8514732" cy="5536903"/>
          </a:xfrm>
        </p:spPr>
        <p:txBody>
          <a:bodyPr>
            <a:noAutofit/>
          </a:bodyPr>
          <a:lstStyle/>
          <a:p>
            <a:pPr algn="just">
              <a:buNone/>
            </a:pPr>
            <a:endParaRPr lang="en-US" sz="2400" dirty="0" smtClean="0">
              <a:latin typeface="+mj-lt"/>
            </a:endParaRPr>
          </a:p>
          <a:p>
            <a:pPr algn="just"/>
            <a:r>
              <a:rPr lang="en-US" sz="2400" dirty="0" smtClean="0">
                <a:latin typeface="+mj-lt"/>
              </a:rPr>
              <a:t>If the consignee carries a bad reputation in a particular market, he may not be able to sell the goods so easily.</a:t>
            </a:r>
          </a:p>
          <a:p>
            <a:pPr algn="just"/>
            <a:r>
              <a:rPr lang="en-US" sz="2400" dirty="0" smtClean="0">
                <a:latin typeface="+mj-lt"/>
              </a:rPr>
              <a:t>The biggest con for the consignee is that he incurs a holding cost for that inventory either in his </a:t>
            </a:r>
            <a:r>
              <a:rPr lang="en-US" sz="2400" dirty="0" err="1" smtClean="0">
                <a:latin typeface="+mj-lt"/>
              </a:rPr>
              <a:t>godown</a:t>
            </a:r>
            <a:r>
              <a:rPr lang="en-US" sz="2400" dirty="0" smtClean="0">
                <a:latin typeface="+mj-lt"/>
              </a:rPr>
              <a:t> or in his store. That inventory may or may not sell. So, in the case of unsold goods, he suffers a loss.</a:t>
            </a:r>
          </a:p>
          <a:p>
            <a:pPr algn="just"/>
            <a:r>
              <a:rPr lang="en-US" sz="2400" dirty="0" smtClean="0">
                <a:latin typeface="+mj-lt"/>
              </a:rPr>
              <a:t>If the consignee repeatedly fails to sell the goods in time, he may either be discarded as an agent or would receive a lesser commission.</a:t>
            </a:r>
          </a:p>
          <a:p>
            <a:pPr algn="just"/>
            <a:r>
              <a:rPr lang="en-US" sz="2400" dirty="0" smtClean="0">
                <a:latin typeface="+mj-lt"/>
              </a:rPr>
              <a:t>If in the case of no sale of the goods and there is a possibility of it getting deteriorated, the consignee may have to buy them.</a:t>
            </a:r>
            <a:endParaRPr lang="en-US" sz="2400" dirty="0">
              <a:latin typeface="+mj-lt"/>
            </a:endParaRPr>
          </a:p>
        </p:txBody>
      </p:sp>
    </p:spTree>
    <p:extLst>
      <p:ext uri="{BB962C8B-B14F-4D97-AF65-F5344CB8AC3E}">
        <p14:creationId xmlns="" xmlns:p14="http://schemas.microsoft.com/office/powerpoint/2010/main" val="197165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9349BE-0FEE-4463-8979-BAD568B9DC92}"/>
              </a:ext>
            </a:extLst>
          </p:cNvPr>
          <p:cNvSpPr>
            <a:spLocks noGrp="1"/>
          </p:cNvSpPr>
          <p:nvPr>
            <p:ph type="title"/>
          </p:nvPr>
        </p:nvSpPr>
        <p:spPr>
          <a:xfrm>
            <a:off x="1229710" y="567558"/>
            <a:ext cx="10263351" cy="554293"/>
          </a:xfrm>
        </p:spPr>
        <p:txBody>
          <a:bodyPr>
            <a:noAutofit/>
          </a:bodyPr>
          <a:lstStyle/>
          <a:p>
            <a:pPr algn="ctr"/>
            <a:r>
              <a:rPr lang="en-US" sz="2800" b="1" dirty="0" smtClean="0"/>
              <a:t>Differences between Consignor and Consignee</a:t>
            </a:r>
            <a:endParaRPr lang="en-US" sz="2800" b="1" dirty="0" smtClean="0"/>
          </a:p>
        </p:txBody>
      </p:sp>
      <p:sp>
        <p:nvSpPr>
          <p:cNvPr id="3" name="Content Placeholder 2">
            <a:extLst>
              <a:ext uri="{FF2B5EF4-FFF2-40B4-BE49-F238E27FC236}">
                <a16:creationId xmlns="" xmlns:a16="http://schemas.microsoft.com/office/drawing/2014/main" id="{730495F9-8A62-401C-993E-297B0996C2FA}"/>
              </a:ext>
            </a:extLst>
          </p:cNvPr>
          <p:cNvSpPr>
            <a:spLocks noGrp="1"/>
          </p:cNvSpPr>
          <p:nvPr>
            <p:ph idx="1"/>
          </p:nvPr>
        </p:nvSpPr>
        <p:spPr>
          <a:xfrm>
            <a:off x="1087821" y="1466193"/>
            <a:ext cx="10564249" cy="5027064"/>
          </a:xfrm>
        </p:spPr>
        <p:txBody>
          <a:bodyPr>
            <a:noAutofit/>
          </a:bodyPr>
          <a:lstStyle/>
          <a:p>
            <a:pPr algn="just">
              <a:buNone/>
            </a:pPr>
            <a:r>
              <a:rPr lang="en-US" sz="2400" dirty="0" smtClean="0">
                <a:latin typeface="+mj-lt"/>
              </a:rPr>
              <a:t>	The </a:t>
            </a:r>
            <a:r>
              <a:rPr lang="en-US" sz="2400" dirty="0" smtClean="0">
                <a:latin typeface="+mj-lt"/>
              </a:rPr>
              <a:t>key points differentiating the two terms are as follows</a:t>
            </a:r>
            <a:r>
              <a:rPr lang="en-US" sz="2400" dirty="0" smtClean="0">
                <a:latin typeface="+mj-lt"/>
              </a:rPr>
              <a:t>:</a:t>
            </a:r>
          </a:p>
          <a:p>
            <a:pPr algn="just">
              <a:buNone/>
            </a:pPr>
            <a:endParaRPr lang="en-US" sz="2400" dirty="0" smtClean="0">
              <a:latin typeface="+mj-lt"/>
            </a:endParaRPr>
          </a:p>
          <a:p>
            <a:pPr algn="just"/>
            <a:r>
              <a:rPr lang="en-US" sz="2400" dirty="0" smtClean="0">
                <a:latin typeface="+mj-lt"/>
              </a:rPr>
              <a:t>A consignment always has a consignor and a consignee in the document written out by the carrier or the transporter.</a:t>
            </a:r>
          </a:p>
          <a:p>
            <a:pPr algn="just"/>
            <a:r>
              <a:rPr lang="en-US" sz="2400" dirty="0" smtClean="0">
                <a:latin typeface="+mj-lt"/>
              </a:rPr>
              <a:t>The consignor is the sender of a consignment while the consignee is the receiver of the consignment.</a:t>
            </a:r>
          </a:p>
          <a:p>
            <a:pPr algn="just"/>
            <a:r>
              <a:rPr lang="en-US" sz="2400" dirty="0" smtClean="0">
                <a:latin typeface="+mj-lt"/>
              </a:rPr>
              <a:t>The consignee may be a buyer or just an agent who acts on behalf of the consignor.</a:t>
            </a:r>
          </a:p>
          <a:p>
            <a:pPr algn="just"/>
            <a:r>
              <a:rPr lang="en-US" sz="2400" dirty="0" smtClean="0">
                <a:latin typeface="+mj-lt"/>
              </a:rPr>
              <a:t>The ownership of the goods or the consignment remains with the consignor until the goods have been paid for in full by the consignee.</a:t>
            </a:r>
            <a:endParaRPr lang="en-US" sz="2400" dirty="0">
              <a:latin typeface="+mj-lt"/>
            </a:endParaRPr>
          </a:p>
        </p:txBody>
      </p:sp>
    </p:spTree>
    <p:extLst>
      <p:ext uri="{BB962C8B-B14F-4D97-AF65-F5344CB8AC3E}">
        <p14:creationId xmlns="" xmlns:p14="http://schemas.microsoft.com/office/powerpoint/2010/main" val="1971659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126</TotalTime>
  <Words>896</Words>
  <Application>Microsoft Office PowerPoint</Application>
  <PresentationFormat>Custom</PresentationFormat>
  <Paragraphs>58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WELCOME Class: B.Com – Part-1  Subject: Financial Accounting Topic –  Consignor and Consignee :  Rights, Duties, Advantages and Disadvantages </vt:lpstr>
      <vt:lpstr>Rights of the Consignee</vt:lpstr>
      <vt:lpstr>Duties of the Consignee</vt:lpstr>
      <vt:lpstr>Duties of the Consignor</vt:lpstr>
      <vt:lpstr>Advantages To Consignor</vt:lpstr>
      <vt:lpstr>Disadvantages To Consignor</vt:lpstr>
      <vt:lpstr>Advantages To Consignee</vt:lpstr>
      <vt:lpstr>Disadvantages To Consignee</vt:lpstr>
      <vt:lpstr>Differences between Consignor and Consignee</vt:lpstr>
      <vt:lpstr>Thanks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KANCHAN KUMAR</dc:creator>
  <cp:lastModifiedBy>HP</cp:lastModifiedBy>
  <cp:revision>19</cp:revision>
  <dcterms:created xsi:type="dcterms:W3CDTF">2020-07-16T05:16:11Z</dcterms:created>
  <dcterms:modified xsi:type="dcterms:W3CDTF">2020-07-19T16:38:28Z</dcterms:modified>
</cp:coreProperties>
</file>